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0"/>
  </p:notesMasterIdLst>
  <p:sldIdLst>
    <p:sldId id="261" r:id="rId3"/>
    <p:sldId id="256" r:id="rId4"/>
    <p:sldId id="257" r:id="rId5"/>
    <p:sldId id="263" r:id="rId6"/>
    <p:sldId id="259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62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E95014-1720-4C26-83D2-A45A63382EEF}" v="1" dt="2024-03-27T17:43:59.4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37"/>
    <p:restoredTop sz="96556"/>
  </p:normalViewPr>
  <p:slideViewPr>
    <p:cSldViewPr snapToGrid="0" snapToObjects="1">
      <p:cViewPr varScale="1">
        <p:scale>
          <a:sx n="115" d="100"/>
          <a:sy n="115" d="100"/>
        </p:scale>
        <p:origin x="24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Gibson" userId="e3e941af-f6c1-4847-97aa-042fc9bfc500" providerId="ADAL" clId="{28E95014-1720-4C26-83D2-A45A63382EEF}"/>
    <pc:docChg chg="addSld delSld modSld">
      <pc:chgData name="Jennifer Gibson" userId="e3e941af-f6c1-4847-97aa-042fc9bfc500" providerId="ADAL" clId="{28E95014-1720-4C26-83D2-A45A63382EEF}" dt="2024-03-27T17:43:59.439" v="1"/>
      <pc:docMkLst>
        <pc:docMk/>
      </pc:docMkLst>
      <pc:sldChg chg="del">
        <pc:chgData name="Jennifer Gibson" userId="e3e941af-f6c1-4847-97aa-042fc9bfc500" providerId="ADAL" clId="{28E95014-1720-4C26-83D2-A45A63382EEF}" dt="2024-03-27T17:43:56.732" v="0" actId="47"/>
        <pc:sldMkLst>
          <pc:docMk/>
          <pc:sldMk cId="4106716618" sldId="260"/>
        </pc:sldMkLst>
      </pc:sldChg>
      <pc:sldChg chg="add">
        <pc:chgData name="Jennifer Gibson" userId="e3e941af-f6c1-4847-97aa-042fc9bfc500" providerId="ADAL" clId="{28E95014-1720-4C26-83D2-A45A63382EEF}" dt="2024-03-27T17:43:59.439" v="1"/>
        <pc:sldMkLst>
          <pc:docMk/>
          <pc:sldMk cId="4106716618" sldId="28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51B255-1274-401A-9B02-8232BC78AC0F}" type="doc">
      <dgm:prSet loTypeId="urn:microsoft.com/office/officeart/2018/5/layout/IconCircleLabelList" loCatId="icon" qsTypeId="urn:microsoft.com/office/officeart/2005/8/quickstyle/simple1#1" qsCatId="simple" csTypeId="urn:microsoft.com/office/officeart/2018/5/colors/Iconchunking_neutralbg_colorful1" csCatId="colorful" phldr="1"/>
      <dgm:spPr bwMode="auto"/>
      <dgm:t>
        <a:bodyPr/>
        <a:lstStyle/>
        <a:p>
          <a:pPr>
            <a:defRPr/>
          </a:pPr>
          <a:endParaRPr lang="en-US"/>
        </a:p>
      </dgm:t>
    </dgm:pt>
    <dgm:pt modelId="{7F030DC2-CC55-467B-B036-C164A3933DB7}">
      <dgm:prSet phldrT=""/>
      <dgm:spPr bwMode="auto"/>
      <dgm:t>
        <a:bodyPr/>
        <a:lstStyle/>
        <a:p>
          <a:pPr>
            <a:defRPr cap="all"/>
          </a:pPr>
          <a:r>
            <a:rPr lang="en-GB" b="0" i="0"/>
            <a:t>1. Understand AI ethics and regulation as a political endeavour</a:t>
          </a:r>
          <a:endParaRPr lang="en-US"/>
        </a:p>
      </dgm:t>
    </dgm:pt>
    <dgm:pt modelId="{3C92E90E-543D-4DAC-9980-8B067F19D207}" type="parTrans" cxnId="{057A8884-EB51-4E49-B7EB-AF4D258DB22F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3631465E-CC09-47D6-936B-E247C49044DA}" type="sibTrans" cxnId="{057A8884-EB51-4E49-B7EB-AF4D258DB22F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7378EA95-0F74-409A-926F-AB839A43783B}">
      <dgm:prSet phldrT=""/>
      <dgm:spPr bwMode="auto"/>
      <dgm:t>
        <a:bodyPr/>
        <a:lstStyle/>
        <a:p>
          <a:pPr>
            <a:defRPr cap="all"/>
          </a:pPr>
          <a:r>
            <a:rPr lang="en-GB" b="0" i="0"/>
            <a:t>2. Understand how ethical AI governance depends on good data governance</a:t>
          </a:r>
          <a:endParaRPr lang="en-US"/>
        </a:p>
      </dgm:t>
    </dgm:pt>
    <dgm:pt modelId="{E775022D-E08A-4B6E-9680-E36C062290E3}" type="parTrans" cxnId="{2F950F4B-BE0A-45D7-90B4-5981ABEE268C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2B36A552-1044-463D-82E9-AE5024E636D4}" type="sibTrans" cxnId="{2F950F4B-BE0A-45D7-90B4-5981ABEE268C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4C19FD42-FBFF-46A9-ADC1-ACCBE8548572}">
      <dgm:prSet phldrT=""/>
      <dgm:spPr bwMode="auto"/>
      <dgm:t>
        <a:bodyPr/>
        <a:lstStyle/>
        <a:p>
          <a:pPr>
            <a:defRPr cap="all"/>
          </a:pPr>
          <a:r>
            <a:rPr lang="en-GB" b="0" i="0"/>
            <a:t>3. Understand the key principles of data solidarity, and what types of policy instruments are needed to realise it</a:t>
          </a:r>
          <a:endParaRPr lang="en-US"/>
        </a:p>
      </dgm:t>
    </dgm:pt>
    <dgm:pt modelId="{4991B45C-2E08-413A-B4ED-F96C78F9A2A0}" type="parTrans" cxnId="{84D9D8D9-7C3A-409C-8014-C484585CC2FC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9B09DC43-A751-4737-B6E2-6FD3E3C6834F}" type="sibTrans" cxnId="{84D9D8D9-7C3A-409C-8014-C484585CC2FC}">
      <dgm:prSet/>
      <dgm:spPr bwMode="auto"/>
      <dgm:t>
        <a:bodyPr/>
        <a:lstStyle/>
        <a:p>
          <a:pPr>
            <a:defRPr/>
          </a:pPr>
          <a:endParaRPr lang="en-US"/>
        </a:p>
      </dgm:t>
    </dgm:pt>
    <dgm:pt modelId="{F2A3DAA0-D2C7-4E03-AFA4-0EEB68023388}" type="pres">
      <dgm:prSet presAssocID="{3F51B255-1274-401A-9B02-8232BC78AC0F}" presName="root" presStyleCnt="0">
        <dgm:presLayoutVars>
          <dgm:dir/>
          <dgm:resizeHandles val="exact"/>
        </dgm:presLayoutVars>
      </dgm:prSet>
      <dgm:spPr bwMode="auto"/>
    </dgm:pt>
    <dgm:pt modelId="{4C198764-0EE1-414D-B947-46B4E55C8BD1}" type="pres">
      <dgm:prSet presAssocID="{7F030DC2-CC55-467B-B036-C164A3933DB7}" presName="compNode" presStyleCnt="0"/>
      <dgm:spPr bwMode="auto"/>
    </dgm:pt>
    <dgm:pt modelId="{61C54749-3B65-4509-B211-E86591299A36}" type="pres">
      <dgm:prSet presAssocID="{7F030DC2-CC55-467B-B036-C164A3933DB7}" presName="iconBgRect" presStyleLbl="bgShp" presStyleIdx="0" presStyleCnt="3"/>
      <dgm:spPr bwMode="auto"/>
    </dgm:pt>
    <dgm:pt modelId="{0759D2AC-2B3A-442B-9E4B-F453711D9426}" type="pres">
      <dgm:prSet presAssocID="{7F030DC2-CC55-467B-B036-C164A3933DB7}" presName="iconRect" presStyleLbl="node1" presStyleIdx="0" presStyleCnt="3"/>
      <dgm:spPr bwMode="auto">
        <a:blipFill>
          <a:blip xmlns:r="http://schemas.openxmlformats.org/officeDocument/2006/relationships" r:embed="rId1"/>
          <a:stretch/>
        </a:blipFill>
        <a:ln>
          <a:noFill/>
        </a:ln>
      </dgm:spPr>
    </dgm:pt>
    <dgm:pt modelId="{311035D6-49CD-4704-8AE8-46A04E60993D}" type="pres">
      <dgm:prSet presAssocID="{7F030DC2-CC55-467B-B036-C164A3933DB7}" presName="spaceRect" presStyleCnt="0"/>
      <dgm:spPr bwMode="auto"/>
    </dgm:pt>
    <dgm:pt modelId="{63C1E045-AE4C-482A-A1EA-7DDF5E6FD19C}" type="pres">
      <dgm:prSet presAssocID="{7F030DC2-CC55-467B-B036-C164A3933DB7}" presName="textRect" presStyleLbl="revTx" presStyleIdx="0" presStyleCnt="3">
        <dgm:presLayoutVars>
          <dgm:chMax val="1"/>
          <dgm:chPref val="1"/>
        </dgm:presLayoutVars>
      </dgm:prSet>
      <dgm:spPr bwMode="auto"/>
    </dgm:pt>
    <dgm:pt modelId="{EC9E17B0-5AC5-4260-A6E3-0C2B75F37962}" type="pres">
      <dgm:prSet presAssocID="{3631465E-CC09-47D6-936B-E247C49044DA}" presName="sibTrans" presStyleCnt="0"/>
      <dgm:spPr bwMode="auto"/>
    </dgm:pt>
    <dgm:pt modelId="{6338045A-8F75-4F62-93CC-B9AEF55ACBE8}" type="pres">
      <dgm:prSet presAssocID="{7378EA95-0F74-409A-926F-AB839A43783B}" presName="compNode" presStyleCnt="0"/>
      <dgm:spPr bwMode="auto"/>
    </dgm:pt>
    <dgm:pt modelId="{325CCE99-3A8D-48BF-A93D-72F31B60A1D5}" type="pres">
      <dgm:prSet presAssocID="{7378EA95-0F74-409A-926F-AB839A43783B}" presName="iconBgRect" presStyleLbl="bgShp" presStyleIdx="1" presStyleCnt="3"/>
      <dgm:spPr bwMode="auto"/>
    </dgm:pt>
    <dgm:pt modelId="{70E4057E-8C55-4141-9F0F-F97F108FE951}" type="pres">
      <dgm:prSet presAssocID="{7378EA95-0F74-409A-926F-AB839A43783B}" presName="iconRect" presStyleLbl="node1" presStyleIdx="1" presStyleCnt="3"/>
      <dgm:spPr bwMode="auto">
        <a:blipFill>
          <a:blip xmlns:r="http://schemas.openxmlformats.org/officeDocument/2006/relationships" r:embed="rId2"/>
          <a:stretch/>
        </a:blipFill>
        <a:ln>
          <a:noFill/>
        </a:ln>
      </dgm:spPr>
    </dgm:pt>
    <dgm:pt modelId="{93C687B0-D8B7-4C2C-B142-1F2A978813A0}" type="pres">
      <dgm:prSet presAssocID="{7378EA95-0F74-409A-926F-AB839A43783B}" presName="spaceRect" presStyleCnt="0"/>
      <dgm:spPr bwMode="auto"/>
    </dgm:pt>
    <dgm:pt modelId="{0CD4AE01-5152-419F-AA03-FDDE6AE6209A}" type="pres">
      <dgm:prSet presAssocID="{7378EA95-0F74-409A-926F-AB839A43783B}" presName="textRect" presStyleLbl="revTx" presStyleIdx="1" presStyleCnt="3">
        <dgm:presLayoutVars>
          <dgm:chMax val="1"/>
          <dgm:chPref val="1"/>
        </dgm:presLayoutVars>
      </dgm:prSet>
      <dgm:spPr bwMode="auto"/>
    </dgm:pt>
    <dgm:pt modelId="{32E27CFA-D83E-448A-82C0-331061833FA1}" type="pres">
      <dgm:prSet presAssocID="{2B36A552-1044-463D-82E9-AE5024E636D4}" presName="sibTrans" presStyleCnt="0"/>
      <dgm:spPr bwMode="auto"/>
    </dgm:pt>
    <dgm:pt modelId="{09A791D0-E032-4D63-B84B-5E595C057144}" type="pres">
      <dgm:prSet presAssocID="{4C19FD42-FBFF-46A9-ADC1-ACCBE8548572}" presName="compNode" presStyleCnt="0"/>
      <dgm:spPr bwMode="auto"/>
    </dgm:pt>
    <dgm:pt modelId="{D3B8925C-40EE-4E87-B04D-C56745F86CA8}" type="pres">
      <dgm:prSet presAssocID="{4C19FD42-FBFF-46A9-ADC1-ACCBE8548572}" presName="iconBgRect" presStyleLbl="bgShp" presStyleIdx="2" presStyleCnt="3"/>
      <dgm:spPr bwMode="auto"/>
    </dgm:pt>
    <dgm:pt modelId="{5B65832A-3847-4C86-B871-BDC9239FFFB8}" type="pres">
      <dgm:prSet presAssocID="{4C19FD42-FBFF-46A9-ADC1-ACCBE8548572}" presName="iconRect" presStyleLbl="node1" presStyleIdx="2" presStyleCnt="3"/>
      <dgm:spPr bwMode="auto">
        <a:blipFill>
          <a:blip xmlns:r="http://schemas.openxmlformats.org/officeDocument/2006/relationships" r:embed="rId3"/>
          <a:stretch/>
        </a:blipFill>
        <a:ln>
          <a:noFill/>
        </a:ln>
      </dgm:spPr>
    </dgm:pt>
    <dgm:pt modelId="{24A06639-553A-409C-9988-0399ED00C6E1}" type="pres">
      <dgm:prSet presAssocID="{4C19FD42-FBFF-46A9-ADC1-ACCBE8548572}" presName="spaceRect" presStyleCnt="0"/>
      <dgm:spPr bwMode="auto"/>
    </dgm:pt>
    <dgm:pt modelId="{12FFA0C1-7F2D-46F8-9B39-2117BD43795D}" type="pres">
      <dgm:prSet presAssocID="{4C19FD42-FBFF-46A9-ADC1-ACCBE8548572}" presName="textRect" presStyleLbl="revTx" presStyleIdx="2" presStyleCnt="3">
        <dgm:presLayoutVars>
          <dgm:chMax val="1"/>
          <dgm:chPref val="1"/>
        </dgm:presLayoutVars>
      </dgm:prSet>
      <dgm:spPr bwMode="auto"/>
    </dgm:pt>
  </dgm:ptLst>
  <dgm:cxnLst>
    <dgm:cxn modelId="{2F950F4B-BE0A-45D7-90B4-5981ABEE268C}" srcId="{3F51B255-1274-401A-9B02-8232BC78AC0F}" destId="{7378EA95-0F74-409A-926F-AB839A43783B}" srcOrd="1" destOrd="0" parTransId="{E775022D-E08A-4B6E-9680-E36C062290E3}" sibTransId="{2B36A552-1044-463D-82E9-AE5024E636D4}"/>
    <dgm:cxn modelId="{EF8F2666-E54F-4A4F-A741-6501477EA89A}" type="presOf" srcId="{4C19FD42-FBFF-46A9-ADC1-ACCBE8548572}" destId="{12FFA0C1-7F2D-46F8-9B39-2117BD43795D}" srcOrd="0" destOrd="0" presId="urn:microsoft.com/office/officeart/2018/5/layout/IconCircleLabelList"/>
    <dgm:cxn modelId="{89A13272-6420-4954-A5E4-87B46C3E9B23}" type="presOf" srcId="{7F030DC2-CC55-467B-B036-C164A3933DB7}" destId="{63C1E045-AE4C-482A-A1EA-7DDF5E6FD19C}" srcOrd="0" destOrd="0" presId="urn:microsoft.com/office/officeart/2018/5/layout/IconCircleLabelList"/>
    <dgm:cxn modelId="{057A8884-EB51-4E49-B7EB-AF4D258DB22F}" srcId="{3F51B255-1274-401A-9B02-8232BC78AC0F}" destId="{7F030DC2-CC55-467B-B036-C164A3933DB7}" srcOrd="0" destOrd="0" parTransId="{3C92E90E-543D-4DAC-9980-8B067F19D207}" sibTransId="{3631465E-CC09-47D6-936B-E247C49044DA}"/>
    <dgm:cxn modelId="{56D53798-0067-478D-8749-AEE322EABAD6}" type="presOf" srcId="{7378EA95-0F74-409A-926F-AB839A43783B}" destId="{0CD4AE01-5152-419F-AA03-FDDE6AE6209A}" srcOrd="0" destOrd="0" presId="urn:microsoft.com/office/officeart/2018/5/layout/IconCircleLabelList"/>
    <dgm:cxn modelId="{84D9D8D9-7C3A-409C-8014-C484585CC2FC}" srcId="{3F51B255-1274-401A-9B02-8232BC78AC0F}" destId="{4C19FD42-FBFF-46A9-ADC1-ACCBE8548572}" srcOrd="2" destOrd="0" parTransId="{4991B45C-2E08-413A-B4ED-F96C78F9A2A0}" sibTransId="{9B09DC43-A751-4737-B6E2-6FD3E3C6834F}"/>
    <dgm:cxn modelId="{908183FC-7296-4B7C-9BFC-A44799ABF1CD}" type="presOf" srcId="{3F51B255-1274-401A-9B02-8232BC78AC0F}" destId="{F2A3DAA0-D2C7-4E03-AFA4-0EEB68023388}" srcOrd="0" destOrd="0" presId="urn:microsoft.com/office/officeart/2018/5/layout/IconCircleLabelList"/>
    <dgm:cxn modelId="{61C43C62-74E2-4320-9825-0166703A5C44}" type="presParOf" srcId="{F2A3DAA0-D2C7-4E03-AFA4-0EEB68023388}" destId="{4C198764-0EE1-414D-B947-46B4E55C8BD1}" srcOrd="0" destOrd="0" presId="urn:microsoft.com/office/officeart/2018/5/layout/IconCircleLabelList"/>
    <dgm:cxn modelId="{7475AF28-18E7-4B33-9E8E-9679FC1681EC}" type="presParOf" srcId="{4C198764-0EE1-414D-B947-46B4E55C8BD1}" destId="{61C54749-3B65-4509-B211-E86591299A36}" srcOrd="0" destOrd="0" presId="urn:microsoft.com/office/officeart/2018/5/layout/IconCircleLabelList"/>
    <dgm:cxn modelId="{C4B9609C-A582-4272-A126-DA56D028849F}" type="presParOf" srcId="{4C198764-0EE1-414D-B947-46B4E55C8BD1}" destId="{0759D2AC-2B3A-442B-9E4B-F453711D9426}" srcOrd="1" destOrd="0" presId="urn:microsoft.com/office/officeart/2018/5/layout/IconCircleLabelList"/>
    <dgm:cxn modelId="{D430D09A-CB08-4A3A-BE06-6F04372E40F8}" type="presParOf" srcId="{4C198764-0EE1-414D-B947-46B4E55C8BD1}" destId="{311035D6-49CD-4704-8AE8-46A04E60993D}" srcOrd="2" destOrd="0" presId="urn:microsoft.com/office/officeart/2018/5/layout/IconCircleLabelList"/>
    <dgm:cxn modelId="{D9697F95-2180-41B6-A4E7-62CD04457F91}" type="presParOf" srcId="{4C198764-0EE1-414D-B947-46B4E55C8BD1}" destId="{63C1E045-AE4C-482A-A1EA-7DDF5E6FD19C}" srcOrd="3" destOrd="0" presId="urn:microsoft.com/office/officeart/2018/5/layout/IconCircleLabelList"/>
    <dgm:cxn modelId="{1D01860F-9452-480F-9A8D-2F41AA481E42}" type="presParOf" srcId="{F2A3DAA0-D2C7-4E03-AFA4-0EEB68023388}" destId="{EC9E17B0-5AC5-4260-A6E3-0C2B75F37962}" srcOrd="1" destOrd="0" presId="urn:microsoft.com/office/officeart/2018/5/layout/IconCircleLabelList"/>
    <dgm:cxn modelId="{D6EDDEFE-4676-41CA-8D8D-475834E03B0B}" type="presParOf" srcId="{F2A3DAA0-D2C7-4E03-AFA4-0EEB68023388}" destId="{6338045A-8F75-4F62-93CC-B9AEF55ACBE8}" srcOrd="2" destOrd="0" presId="urn:microsoft.com/office/officeart/2018/5/layout/IconCircleLabelList"/>
    <dgm:cxn modelId="{20F7A548-5EFF-455F-B4E9-375D44EAA0D2}" type="presParOf" srcId="{6338045A-8F75-4F62-93CC-B9AEF55ACBE8}" destId="{325CCE99-3A8D-48BF-A93D-72F31B60A1D5}" srcOrd="0" destOrd="0" presId="urn:microsoft.com/office/officeart/2018/5/layout/IconCircleLabelList"/>
    <dgm:cxn modelId="{0F74E512-A89D-49B6-9AF6-665931EE2A70}" type="presParOf" srcId="{6338045A-8F75-4F62-93CC-B9AEF55ACBE8}" destId="{70E4057E-8C55-4141-9F0F-F97F108FE951}" srcOrd="1" destOrd="0" presId="urn:microsoft.com/office/officeart/2018/5/layout/IconCircleLabelList"/>
    <dgm:cxn modelId="{4884816F-C1F7-4FC0-95B0-9AE36803DC52}" type="presParOf" srcId="{6338045A-8F75-4F62-93CC-B9AEF55ACBE8}" destId="{93C687B0-D8B7-4C2C-B142-1F2A978813A0}" srcOrd="2" destOrd="0" presId="urn:microsoft.com/office/officeart/2018/5/layout/IconCircleLabelList"/>
    <dgm:cxn modelId="{D7359A94-99EB-4A1E-B41F-97F42D6B3280}" type="presParOf" srcId="{6338045A-8F75-4F62-93CC-B9AEF55ACBE8}" destId="{0CD4AE01-5152-419F-AA03-FDDE6AE6209A}" srcOrd="3" destOrd="0" presId="urn:microsoft.com/office/officeart/2018/5/layout/IconCircleLabelList"/>
    <dgm:cxn modelId="{178164FD-31C0-4C96-AB8F-391C183F7C19}" type="presParOf" srcId="{F2A3DAA0-D2C7-4E03-AFA4-0EEB68023388}" destId="{32E27CFA-D83E-448A-82C0-331061833FA1}" srcOrd="3" destOrd="0" presId="urn:microsoft.com/office/officeart/2018/5/layout/IconCircleLabelList"/>
    <dgm:cxn modelId="{99650CB8-2DC9-4C98-8FB6-FCDEBDC9D6D9}" type="presParOf" srcId="{F2A3DAA0-D2C7-4E03-AFA4-0EEB68023388}" destId="{09A791D0-E032-4D63-B84B-5E595C057144}" srcOrd="4" destOrd="0" presId="urn:microsoft.com/office/officeart/2018/5/layout/IconCircleLabelList"/>
    <dgm:cxn modelId="{F0D9353B-0EDE-4C6F-9AF6-F3197019E4E0}" type="presParOf" srcId="{09A791D0-E032-4D63-B84B-5E595C057144}" destId="{D3B8925C-40EE-4E87-B04D-C56745F86CA8}" srcOrd="0" destOrd="0" presId="urn:microsoft.com/office/officeart/2018/5/layout/IconCircleLabelList"/>
    <dgm:cxn modelId="{02E7C87D-0FA8-4D0D-8492-78476CC65AB8}" type="presParOf" srcId="{09A791D0-E032-4D63-B84B-5E595C057144}" destId="{5B65832A-3847-4C86-B871-BDC9239FFFB8}" srcOrd="1" destOrd="0" presId="urn:microsoft.com/office/officeart/2018/5/layout/IconCircleLabelList"/>
    <dgm:cxn modelId="{54C98E61-9526-4A4C-8BF1-377CF11ECEE5}" type="presParOf" srcId="{09A791D0-E032-4D63-B84B-5E595C057144}" destId="{24A06639-553A-409C-9988-0399ED00C6E1}" srcOrd="2" destOrd="0" presId="urn:microsoft.com/office/officeart/2018/5/layout/IconCircleLabelList"/>
    <dgm:cxn modelId="{220C77DE-8324-4526-B999-C1A628FC91F1}" type="presParOf" srcId="{09A791D0-E032-4D63-B84B-5E595C057144}" destId="{12FFA0C1-7F2D-46F8-9B39-2117BD43795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54749-3B65-4509-B211-E86591299A36}">
      <dsp:nvSpPr>
        <dsp:cNvPr id="0" name=""/>
        <dsp:cNvSpPr/>
      </dsp:nvSpPr>
      <dsp:spPr bwMode="auto">
        <a:xfrm>
          <a:off x="679050" y="578169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0759D2AC-2B3A-442B-9E4B-F453711D9426}">
      <dsp:nvSpPr>
        <dsp:cNvPr id="0" name=""/>
        <dsp:cNvSpPr/>
      </dsp:nvSpPr>
      <dsp:spPr bwMode="auto">
        <a:xfrm>
          <a:off x="1081237" y="980355"/>
          <a:ext cx="1082812" cy="1082812"/>
        </a:xfrm>
        <a:prstGeom prst="rect">
          <a:avLst/>
        </a:prstGeom>
        <a:blipFill>
          <a:blip xmlns:r="http://schemas.openxmlformats.org/officeDocument/2006/relationships" r:embed="rId1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63C1E045-AE4C-482A-A1EA-7DDF5E6FD19C}">
      <dsp:nvSpPr>
        <dsp:cNvPr id="0" name=""/>
        <dsp:cNvSpPr/>
      </dsp:nvSpPr>
      <dsp:spPr bwMode="auto"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b="0" i="0" kern="1200"/>
            <a:t>1. Understand AI ethics and regulation as a political endeavour</a:t>
          </a:r>
          <a:endParaRPr lang="en-US" sz="1300" kern="1200"/>
        </a:p>
      </dsp:txBody>
      <dsp:txXfrm>
        <a:off x="75768" y="3053169"/>
        <a:ext cx="3093750" cy="720000"/>
      </dsp:txXfrm>
    </dsp:sp>
    <dsp:sp modelId="{325CCE99-3A8D-48BF-A93D-72F31B60A1D5}">
      <dsp:nvSpPr>
        <dsp:cNvPr id="0" name=""/>
        <dsp:cNvSpPr/>
      </dsp:nvSpPr>
      <dsp:spPr bwMode="auto">
        <a:xfrm>
          <a:off x="4314206" y="578169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70E4057E-8C55-4141-9F0F-F97F108FE951}">
      <dsp:nvSpPr>
        <dsp:cNvPr id="0" name=""/>
        <dsp:cNvSpPr/>
      </dsp:nvSpPr>
      <dsp:spPr bwMode="auto">
        <a:xfrm>
          <a:off x="4716393" y="980355"/>
          <a:ext cx="1082812" cy="1082812"/>
        </a:xfrm>
        <a:prstGeom prst="rect">
          <a:avLst/>
        </a:prstGeom>
        <a:blipFill>
          <a:blip xmlns:r="http://schemas.openxmlformats.org/officeDocument/2006/relationships" r:embed="rId2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0CD4AE01-5152-419F-AA03-FDDE6AE6209A}">
      <dsp:nvSpPr>
        <dsp:cNvPr id="0" name=""/>
        <dsp:cNvSpPr/>
      </dsp:nvSpPr>
      <dsp:spPr bwMode="auto"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b="0" i="0" kern="1200"/>
            <a:t>2. Understand how ethical AI governance depends on good data governance</a:t>
          </a:r>
          <a:endParaRPr lang="en-US" sz="1300" kern="1200"/>
        </a:p>
      </dsp:txBody>
      <dsp:txXfrm>
        <a:off x="3710925" y="3053169"/>
        <a:ext cx="3093750" cy="720000"/>
      </dsp:txXfrm>
    </dsp:sp>
    <dsp:sp modelId="{D3B8925C-40EE-4E87-B04D-C56745F86CA8}">
      <dsp:nvSpPr>
        <dsp:cNvPr id="0" name=""/>
        <dsp:cNvSpPr/>
      </dsp:nvSpPr>
      <dsp:spPr bwMode="auto">
        <a:xfrm>
          <a:off x="7949362" y="578169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5B65832A-3847-4C86-B871-BDC9239FFFB8}">
      <dsp:nvSpPr>
        <dsp:cNvPr id="0" name=""/>
        <dsp:cNvSpPr/>
      </dsp:nvSpPr>
      <dsp:spPr bwMode="auto">
        <a:xfrm>
          <a:off x="8351550" y="980355"/>
          <a:ext cx="1082812" cy="1082812"/>
        </a:xfrm>
        <a:prstGeom prst="rect">
          <a:avLst/>
        </a:prstGeom>
        <a:blipFill>
          <a:blip xmlns:r="http://schemas.openxmlformats.org/officeDocument/2006/relationships" r:embed="rId3"/>
          <a:stretch/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12FFA0C1-7F2D-46F8-9B39-2117BD43795D}">
      <dsp:nvSpPr>
        <dsp:cNvPr id="0" name=""/>
        <dsp:cNvSpPr/>
      </dsp:nvSpPr>
      <dsp:spPr bwMode="auto"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b="0" i="0" kern="1200"/>
            <a:t>3. Understand the key principles of data solidarity, and what types of policy instruments are needed to realise it</a:t>
          </a:r>
          <a:endParaRPr lang="en-US" sz="1300" kern="1200"/>
        </a:p>
      </dsp:txBody>
      <dsp:txXfrm>
        <a:off x="7346081" y="3053169"/>
        <a:ext cx="30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1A95E-D572-4473-999C-35640ACA633D}" type="datetimeFigureOut">
              <a:rPr lang="en-CA" smtClean="0"/>
              <a:t>2024-04-02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B71DC-F9A0-4968-89B3-254C6D533C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0185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868A0-03E4-4A4B-8B0A-8405E53FD71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A1BEA-6AD2-F747-AD37-422DC7B3AECB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73D6C-430D-AD38-4B18-E11307E41885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A222D-4E8C-DDB4-F8A7-F4D8FFBF6D9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800"/>
              <a:t>‘If you talk to technology gurus in California and ask what’s going to change in the next two decades, they say “in 20 years’ time, no doctor will ever give a diagnosis”. They say “You can get three hundred thousand biomarkers from a single drop of blood, so why would you depend on a human brain to calculate what that means when a computer can do it for you?”.</a:t>
            </a:r>
            <a:endParaRPr/>
          </a:p>
          <a:p>
            <a:pPr>
              <a:defRPr/>
            </a:pPr>
            <a:r>
              <a:rPr lang="en-US" sz="800"/>
              <a:t>I think it’s really important that we’re ready in the NHS to harness the power of data to give us more accurate diagnoses, in particular with that example.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Calibri"/>
                <a:ea typeface="Arial"/>
                <a:cs typeface="Arial"/>
              </a:rPr>
              <a:t>He added: ‘What’s happened in medicine for the last two millenia is that you wait until you have a symptom and then a doctor tries to interpret the symptom.</a:t>
            </a:r>
            <a:endParaRPr/>
          </a:p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Calibri"/>
                <a:ea typeface="Arial"/>
                <a:cs typeface="Arial"/>
              </a:rPr>
              <a:t>’What this will mean, is we can identify problems before they’re symptomatic and therefore have a much better chance of tackling them. So it’s a pretty exciting prospect but there’s lots of work to do.’</a:t>
            </a:r>
            <a:endParaRPr/>
          </a:p>
          <a:p>
            <a:pPr>
              <a:defRPr/>
            </a:pPr>
            <a:endParaRPr lang="en-US" sz="1200">
              <a:solidFill>
                <a:schemeClr val="tx1"/>
              </a:solidFill>
              <a:latin typeface="Calibri"/>
              <a:ea typeface="Arial"/>
              <a:cs typeface="Arial"/>
            </a:endParaRPr>
          </a:p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Calibri"/>
                <a:ea typeface="Arial"/>
                <a:cs typeface="Arial"/>
              </a:rPr>
              <a:t>Heavy investments in digital technologies</a:t>
            </a: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868A0-03E4-4A4B-8B0A-8405E53FD71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D2528-636D-CC4E-8AD8-CBF169D2832E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31E53-D2D7-A96D-7DCB-8596392C60A3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54F176-525D-C6FE-84B8-DB6D249FC96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7898A-EB10-F879-1858-1AEDABCB4BC7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868A0-03E4-4A4B-8B0A-8405E53FD71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868A0-03E4-4A4B-8B0A-8405E53FD71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A1BEA-6AD2-F747-AD37-422DC7B3AECB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25EF35-4426-6828-4E20-76839CC685F0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5D75F-E07B-E7C6-EC17-AD0034B004A5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715B9-8105-22A7-9E51-47CD04276E05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2C232-3E8E-301F-9464-C33C8CA9F79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14E91-5C7E-301D-5305-51CC89B46B54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72F5C-4B09-1732-2758-D35F845655EE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D2528-636D-CC4E-8AD8-CBF169D2832E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62556-D161-CA61-00C7-7E74A03F6E73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ADAF3-4EB9-9E7E-BF43-B1211336B27E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A1BEA-6AD2-F747-AD37-422DC7B3AECB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A1BEA-6AD2-F747-AD37-422DC7B3AECB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A1BEA-6AD2-F747-AD37-422DC7B3AECB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A8BF3-D27E-CE4A-815C-90A8ABDAE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0716E-7382-D846-A1EC-CB894CD465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05106-11D0-7B4F-A611-0B4F3F28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595E-4B22-D548-81AE-8C77EAF752DB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CC6EB-2D52-0D47-A649-44DA72FFA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B9C43-68A9-7943-9DD6-DA5C9258A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2EF7-CB7F-C04D-AFD5-059082380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0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951D-9784-EB4F-9D01-6973779BA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EE6C5-AD10-4345-BD31-C1AA87C5E4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AA1E8-6C5A-8643-9DA6-E7646358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595E-4B22-D548-81AE-8C77EAF752DB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28109-3CF9-614A-A31B-DD874D770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C713E-CC79-6A44-A333-0B268645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2EF7-CB7F-C04D-AFD5-059082380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D615F6-823B-8248-832D-711A9EFD2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67F849-1E5F-1049-A407-CDB454392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88BC4-A8AD-E54B-A80D-BE628CC1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595E-4B22-D548-81AE-8C77EAF752DB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ABEDB-F832-9B47-89E5-ED66A2D9E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1379E-68F8-A148-9C7F-3304A6CA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2EF7-CB7F-C04D-AFD5-059082380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28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3698737-4EE7-EA4F-BD9C-D72A300C6A62}" type="datetimeFigureOut">
              <a:rPr lang="en-US"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3129E9C-B0C8-6747-81D1-B6C7B3F7C72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02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3698737-4EE7-EA4F-BD9C-D72A300C6A62}" type="datetimeFigureOut">
              <a:rPr lang="en-US"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3129E9C-B0C8-6747-81D1-B6C7B3F7C72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04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3698737-4EE7-EA4F-BD9C-D72A300C6A62}" type="datetimeFigureOut">
              <a:rPr lang="en-US"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3129E9C-B0C8-6747-81D1-B6C7B3F7C72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3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3698737-4EE7-EA4F-BD9C-D72A300C6A62}" type="datetimeFigureOut">
              <a:rPr lang="en-US"/>
              <a:t>4/2/24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3129E9C-B0C8-6747-81D1-B6C7B3F7C72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64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3698737-4EE7-EA4F-BD9C-D72A300C6A62}" type="datetimeFigureOut">
              <a:rPr lang="en-US"/>
              <a:t>4/2/24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3129E9C-B0C8-6747-81D1-B6C7B3F7C72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51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3698737-4EE7-EA4F-BD9C-D72A300C6A62}" type="datetimeFigureOut">
              <a:rPr lang="en-US"/>
              <a:t>4/2/24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3129E9C-B0C8-6747-81D1-B6C7B3F7C72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0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3698737-4EE7-EA4F-BD9C-D72A300C6A62}" type="datetimeFigureOut">
              <a:rPr lang="en-US"/>
              <a:t>4/2/24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3129E9C-B0C8-6747-81D1-B6C7B3F7C72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69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3698737-4EE7-EA4F-BD9C-D72A300C6A62}" type="datetimeFigureOut">
              <a:rPr lang="en-US"/>
              <a:t>4/2/24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3129E9C-B0C8-6747-81D1-B6C7B3F7C72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3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14685-9C71-C847-B8D4-68692AF2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6EAD6-8908-8748-8F2C-74199E74C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6C4D5-0D87-C841-8A1B-EEF3D4327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595E-4B22-D548-81AE-8C77EAF752DB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5E512-070B-7945-AA6F-05F171DE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51179-F995-2C41-A18F-B3E14DF4F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2EF7-CB7F-C04D-AFD5-059082380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62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3698737-4EE7-EA4F-BD9C-D72A300C6A62}" type="datetimeFigureOut">
              <a:rPr lang="en-US"/>
              <a:t>4/2/24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3129E9C-B0C8-6747-81D1-B6C7B3F7C72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76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3698737-4EE7-EA4F-BD9C-D72A300C6A62}" type="datetimeFigureOut">
              <a:rPr lang="en-US"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3129E9C-B0C8-6747-81D1-B6C7B3F7C72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34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3698737-4EE7-EA4F-BD9C-D72A300C6A62}" type="datetimeFigureOut">
              <a:rPr lang="en-US"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3129E9C-B0C8-6747-81D1-B6C7B3F7C72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24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2777D-8A00-BF43-B188-8D9DE65EC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35399-DF84-E44D-9663-BF7B7E048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C4EE8-0343-AC45-8E3C-FF2549CE3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595E-4B22-D548-81AE-8C77EAF752DB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166E8-FB01-8D4B-90A1-5CE1D3B4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02FD7-AE0D-144A-986F-20204A582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2EF7-CB7F-C04D-AFD5-059082380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3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E35EC-CC5C-584F-B53B-31916D1E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FE1A3-3EEC-3248-8923-1CD1A4F9A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9FA1B-DF7D-0647-ACF8-38F1C4A8B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80149C-4944-8D45-81A5-8BEE76608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595E-4B22-D548-81AE-8C77EAF752DB}" type="datetimeFigureOut">
              <a:rPr lang="en-US" smtClean="0"/>
              <a:t>4/2/24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AF04C-32CB-554D-9C94-7727CAA82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357D11-B291-764B-9F63-B1B39A1C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2EF7-CB7F-C04D-AFD5-059082380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80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B985E-90D4-904A-8186-23FFFB4B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FB0D9-0923-8D45-BD2C-4FED5E635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7E21C-C5C7-5042-A6D2-2ACFEB7E8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2DF979-54E2-464E-9031-9D1CAB6F17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3F750A-664A-B84F-B1D4-ECEA710E5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32FF5-3394-0143-80A9-D72DCDC58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595E-4B22-D548-81AE-8C77EAF752DB}" type="datetimeFigureOut">
              <a:rPr lang="en-US" smtClean="0"/>
              <a:t>4/2/24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82715-B8DE-494E-8AF8-A472D3206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45EF2E-C664-B441-A0F7-08569D74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2EF7-CB7F-C04D-AFD5-059082380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6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DD246-B7CF-3341-878E-ED479B385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ACAEB2-C381-7E45-9566-DF630C6EB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595E-4B22-D548-81AE-8C77EAF752DB}" type="datetimeFigureOut">
              <a:rPr lang="en-US" smtClean="0"/>
              <a:t>4/2/24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D359C7-43F2-9E4B-B7A8-62D719C70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37862-9FD9-A245-8F95-C9CABAB5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2EF7-CB7F-C04D-AFD5-059082380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53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5EB095-7EE9-B64C-9364-71235240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595E-4B22-D548-81AE-8C77EAF752DB}" type="datetimeFigureOut">
              <a:rPr lang="en-US" smtClean="0"/>
              <a:t>4/2/24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573641-2325-1549-9BD4-D3117F107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0E116-134D-944B-A2A5-7FC465F8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2EF7-CB7F-C04D-AFD5-059082380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6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E223-6F22-D647-A7F9-8FBEFDCD9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032B3-D04C-0441-9F10-9DC491A97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F434B-A00A-FB45-B975-0C245E22C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D91008-B80D-674E-A425-23F1D573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595E-4B22-D548-81AE-8C77EAF752DB}" type="datetimeFigureOut">
              <a:rPr lang="en-US" smtClean="0"/>
              <a:t>4/2/24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37216-EF56-4C41-ACC8-E8CCB3B9F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404EB-B630-DD4D-87D3-44ABD617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2EF7-CB7F-C04D-AFD5-059082380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90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9A425-34B1-8144-A3EB-2B2BF919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A8F697-173B-BD4F-A4DF-87D4CDA0A4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56F6B-AF39-C04E-87D6-2074FAB91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CBD5A-9C80-AC4D-AE5D-FADBFD5D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595E-4B22-D548-81AE-8C77EAF752DB}" type="datetimeFigureOut">
              <a:rPr lang="en-US" smtClean="0"/>
              <a:t>4/2/24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8E0FC-2BAD-FD4A-BDF1-7547E9B29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E9294-2D3F-1647-9ABE-9C0AAC43C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2EF7-CB7F-C04D-AFD5-059082380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7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FF5ADF-31CC-7246-A964-98BC596AC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CBBA7-EFA9-B146-B382-336C09747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D79F3-33EA-C64B-9E72-A6FED3CD5B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D595E-4B22-D548-81AE-8C77EAF752DB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DEE4F-12F3-6943-B363-9F387073E7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17AC8-4556-6F40-8675-9DDE5E34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A2EF7-CB7F-C04D-AFD5-059082380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0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698737-4EE7-EA4F-BD9C-D72A300C6A62}" type="datetimeFigureOut">
              <a:rPr lang="en-US"/>
              <a:t>4/2/24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129E9C-B0C8-6747-81D1-B6C7B3F7C72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5B3AB-F16D-F762-9854-18967B4B0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9"/>
            <a:ext cx="12192000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24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" name="Picture 1" descr="A screenshot of a document&#10;&#10;Description automatically generate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6429" y="643467"/>
            <a:ext cx="4952107" cy="5571066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5" name="Picture 4" descr="A screenshot of a document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25043" y="643467"/>
            <a:ext cx="5208945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5" name="Picture 4" descr="A screenshot of a document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3467" y="827971"/>
            <a:ext cx="5294716" cy="5202056"/>
          </a:xfrm>
          <a:prstGeom prst="rect">
            <a:avLst/>
          </a:prstGeom>
        </p:spPr>
      </p:pic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 bwMode="auto">
          <a:xfrm>
            <a:off x="6079957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ook cover of a blueprint&#10;&#10;Description automatically generate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5163" y="643467"/>
            <a:ext cx="4952023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838201" y="3146400"/>
            <a:ext cx="4394200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[Sharon, T., 2021. Blind-sided by privacy? Digital contact tracing, the Apple/Google API and big tech’s newfound role as global health policy makers. </a:t>
            </a: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Ethics and Information Technology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, </a:t>
            </a: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23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(1), pp.45-57.]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-22860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[Hoeyer, K., 2020. Data promiscuity: How the public–private distinction shaped digital data infrastructures and notions of privacy. </a:t>
            </a: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Humanities and Social Sciences Communications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, </a:t>
            </a: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7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(1), pp.1-8.]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[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Prainsack, B., 2020. The political economy of digital data: introduction to the special issue. </a:t>
            </a:r>
            <a:r>
              <a:rPr kumimoji="0" lang="en-GB" sz="12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Policy Studies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, </a:t>
            </a:r>
            <a:r>
              <a:rPr kumimoji="0" lang="en-GB" sz="12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41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(5), pp.439-446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]</a:t>
            </a:r>
          </a:p>
        </p:txBody>
      </p:sp>
      <p:pic>
        <p:nvPicPr>
          <p:cNvPr id="8" name="Picture 7" descr="Graphical user interface, text, application&#10;&#10;Description automatically generate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 extrusionOk="0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5" name="Group 14"/>
          <p:cNvGrpSpPr>
            <a:grpSpLocks noGrp="1" noUngrp="1" noRot="1" noChangeAspect="1" noMove="1" noResize="1"/>
          </p:cNvGrpSpPr>
          <p:nvPr/>
        </p:nvGrpSpPr>
        <p:grpSpPr bwMode="auto"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6" name="Freeform: Shape 15"/>
            <p:cNvSpPr/>
            <p:nvPr/>
          </p:nvSpPr>
          <p:spPr bwMode="auto"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 extrusionOk="0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7" name="Freeform: Shape 16"/>
            <p:cNvSpPr/>
            <p:nvPr/>
          </p:nvSpPr>
          <p:spPr bwMode="auto"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 extrusionOk="0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7" name="Content Placeholder 6" descr="A document with text on it&#10;&#10;Description automatically generated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43467" y="1317731"/>
            <a:ext cx="5294716" cy="4222535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 bwMode="auto">
          <a:xfrm>
            <a:off x="6079957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omputer screen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644893" y="643467"/>
            <a:ext cx="4512563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4" name="Content Placeholder 3" descr="Screen Shot 2015-10-12 at 09.29.4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566" r="-21566"/>
          <a:stretch/>
        </p:blipFill>
        <p:spPr bwMode="auto">
          <a:xfrm>
            <a:off x="-1049867" y="914400"/>
            <a:ext cx="11458456" cy="5821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844098" y="3576912"/>
            <a:ext cx="8789101" cy="3362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3200400" y="3776133"/>
            <a:ext cx="8153399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766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  <a:cs typeface="Arial"/>
              </a:rPr>
              <a:t>“You can get 300,000 biomarkers from a single drop of blood, so why would you depend on a human brain to calculate what that means when a computer can do it for you?”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6766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"/>
              <a:cs typeface="Arial"/>
            </a:endParaRPr>
          </a:p>
          <a:p>
            <a:pPr marL="0" marR="0" lvl="0" indent="0" algn="l" defTabSz="6766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  <a:cs typeface="Arial"/>
              </a:rPr>
              <a:t>[then UK Health Secretary Jeremy Hunt, quoting ‘technology developers in California’]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16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3" name="Picture 2" descr="A person sitting in a chair with a washing machine&#10;&#10;Description automatically generate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875730" y="643467"/>
            <a:ext cx="6440538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5" name="Picture 4" descr="3D abstract blue and gold cube illustration"/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defRPr/>
            </a:pPr>
            <a:r>
              <a:rPr lang="en-US" sz="5100" b="1">
                <a:solidFill>
                  <a:schemeClr val="bg1"/>
                </a:solidFill>
              </a:rPr>
              <a:t>2. Moving out of the paper age: Towards a different data ontology</a:t>
            </a:r>
            <a:br>
              <a:rPr lang="en-US" sz="5100">
                <a:solidFill>
                  <a:schemeClr val="bg1"/>
                </a:solidFill>
              </a:rPr>
            </a:br>
            <a:br>
              <a:rPr lang="en-US" sz="5100">
                <a:solidFill>
                  <a:schemeClr val="bg1"/>
                </a:solidFill>
              </a:rPr>
            </a:br>
            <a:endParaRPr lang="en-US" sz="5100">
              <a:solidFill>
                <a:schemeClr val="bg1"/>
              </a:solidFill>
            </a:endParaRPr>
          </a:p>
        </p:txBody>
      </p:sp>
      <p:sp>
        <p:nvSpPr>
          <p:cNvPr id="23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 bwMode="auto">
          <a:xfrm>
            <a:off x="838200" y="4669978"/>
            <a:ext cx="4391024" cy="117369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3400">
                <a:solidFill>
                  <a:schemeClr val="bg1"/>
                </a:solidFill>
              </a:rPr>
              <a:t>No protection for secondary data subjects</a:t>
            </a:r>
            <a:endParaRPr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-1"/>
            <a:ext cx="12191980" cy="3984911"/>
          </a:xfrm>
          <a:custGeom>
            <a:avLst/>
            <a:gdLst/>
            <a:ahLst/>
            <a:cxnLst/>
            <a:rect l="l" t="t" r="r" b="b"/>
            <a:pathLst>
              <a:path w="12192000" h="3984912" extrusionOk="0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6" name="Group 15"/>
          <p:cNvGrpSpPr>
            <a:grpSpLocks noGrp="1" noUngrp="1" noRot="1" noChangeAspect="1" noMove="1" noResize="1"/>
          </p:cNvGrpSpPr>
          <p:nvPr/>
        </p:nvGrpSpPr>
        <p:grpSpPr bwMode="auto"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/>
            <p:cNvSpPr/>
            <p:nvPr/>
          </p:nvSpPr>
          <p:spPr bwMode="auto"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 extrusionOk="0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8" name="Freeform: Shape 17"/>
            <p:cNvSpPr/>
            <p:nvPr/>
          </p:nvSpPr>
          <p:spPr bwMode="auto"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 extrusionOk="0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sp>
        <p:nvSpPr>
          <p:cNvPr id="9" name="TextBox 8"/>
          <p:cNvSpPr txBox="1"/>
          <p:nvPr/>
        </p:nvSpPr>
        <p:spPr bwMode="auto">
          <a:xfrm>
            <a:off x="5664201" y="4669978"/>
            <a:ext cx="5692774" cy="1173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[image: https://algorithmwatch.org/en/projects/]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[Taylor, M., 2012. </a:t>
            </a:r>
            <a:r>
              <a:rPr kumimoji="0" lang="en-US" sz="1700" b="0" i="1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Genetic data and the law: a critical perspective on privacy protection. </a:t>
            </a: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t>Cambridge University Press.]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7" name="Picture 6" descr="A group of people holding signs&#10;&#10;Description automatically generate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5" name="Content Placeholder 4" descr="A screenshot of a computer&#10;&#10;Description automatically generated"/>
          <p:cNvPicPr>
            <a:picLocks noGrp="1" noChangeAspect="1"/>
          </p:cNvPicPr>
          <p:nvPr>
            <p:ph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9" name="Picture 8" descr="A person holding a baby&#10;&#10;Description automatically generate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6195373" y="321732"/>
            <a:ext cx="5674897" cy="59790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524126" y="1565276"/>
            <a:ext cx="2174875" cy="4556125"/>
          </a:xfrm>
          <a:prstGeom prst="rect">
            <a:avLst/>
          </a:prstGeom>
          <a:solidFill>
            <a:srgbClr val="CCFFCC"/>
          </a:soli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057052" y="1565276"/>
            <a:ext cx="2174875" cy="4556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702198" y="1565276"/>
            <a:ext cx="2174875" cy="455612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auto">
          <a:xfrm>
            <a:off x="2524126" y="184081"/>
            <a:ext cx="11817927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/>
              <a:t>Three pillars of data solidarity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2826508" y="2386262"/>
            <a:ext cx="16066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I. Facilitating data use that creates significant public value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5390426" y="2643010"/>
            <a:ext cx="1704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II.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Harm prevention and  mitigation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7808177" y="2386262"/>
            <a:ext cx="1962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III.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Sharing commercial profits with people and communities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981201" y="6334125"/>
            <a:ext cx="851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       </a:t>
            </a: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374073" y="6350577"/>
            <a:ext cx="1154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[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Prainsack B. 2017. Research for personalised medicine: Time for solidarity. </a:t>
            </a:r>
            <a:r>
              <a:rPr kumimoji="0" lang="en-GB" sz="1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Medicine and Law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36(1): 87-98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]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 idx="4294967295"/>
          </p:nvPr>
        </p:nvSpPr>
        <p:spPr bwMode="auto">
          <a:xfrm>
            <a:off x="390143" y="520375"/>
            <a:ext cx="11657477" cy="1747837"/>
          </a:xfrm>
        </p:spPr>
        <p:txBody>
          <a:bodyPr anchor="t">
            <a:normAutofit/>
          </a:bodyPr>
          <a:lstStyle/>
          <a:p>
            <a:pPr algn="l">
              <a:defRPr/>
            </a:pPr>
            <a:r>
              <a:rPr lang="en-GB" sz="3200" b="1">
                <a:solidFill>
                  <a:schemeClr val="accent1">
                    <a:lumMod val="75000"/>
                  </a:schemeClr>
                </a:solidFill>
                <a:latin typeface="Calibri"/>
                <a:ea typeface="Arial"/>
                <a:cs typeface="Arial"/>
              </a:rPr>
              <a:t>Governing AI: </a:t>
            </a:r>
            <a:r>
              <a:rPr lang="en-GB" sz="3200" b="1">
                <a:latin typeface="Calibri"/>
                <a:ea typeface="Arial"/>
                <a:cs typeface="Arial"/>
              </a:rPr>
              <a:t>What is data solidarity, and why do we need it?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45820" y="5222817"/>
            <a:ext cx="2135083" cy="18700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390144" y="1123559"/>
            <a:ext cx="570585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Barbara Prainsack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Professor, Department of Political Science, and Rese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ar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ch Plattform </a:t>
            </a:r>
            <a:r>
              <a:rPr kumimoji="0" sz="14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Governance of Digital Practices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, University of Vienna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Honorary Professor, Sydney Center for Healthy Societies, University of Sydney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Chair, European Group on Ethics in Science and New Technologies (EGE)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1600" y="5518357"/>
            <a:ext cx="2964704" cy="9388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7097275" y="5712360"/>
            <a:ext cx="4301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[image: Martin Sanchez @unsplash]</a:t>
            </a:r>
          </a:p>
        </p:txBody>
      </p:sp>
      <p:pic>
        <p:nvPicPr>
          <p:cNvPr id="7" name="Picture 6" descr="A map of the world with red dots&#10;&#10;Description automatically generate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218881" y="1695886"/>
            <a:ext cx="5703350" cy="375487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72493" y="238539"/>
            <a:ext cx="11018520" cy="1434414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en-US" sz="5400"/>
              <a:t>When does data use have public value?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  <a:defRPr/>
            </a:pPr>
            <a:r>
              <a:rPr lang="en-GB" sz="1700"/>
              <a:t>‘if it can be plausibly assumed that the data use will have clear </a:t>
            </a:r>
            <a:r>
              <a:rPr lang="en-GB" sz="1700" i="1"/>
              <a:t>benefits </a:t>
            </a:r>
            <a:r>
              <a:rPr lang="en-GB" sz="1700"/>
              <a:t>for either many [people], for society as a whole, or for future generations, and no person or group will experience </a:t>
            </a:r>
            <a:r>
              <a:rPr lang="en-GB" sz="1700" i="1"/>
              <a:t>significant [and undue] harm</a:t>
            </a:r>
            <a:r>
              <a:rPr lang="en-GB" sz="1700"/>
              <a:t>. </a:t>
            </a:r>
            <a:endParaRPr/>
          </a:p>
          <a:p>
            <a:pPr marL="0" indent="0">
              <a:buNone/>
              <a:defRPr/>
            </a:pPr>
            <a:endParaRPr lang="en-GB" sz="1700"/>
          </a:p>
          <a:p>
            <a:pPr marL="0" indent="0">
              <a:buNone/>
              <a:defRPr/>
            </a:pPr>
            <a:r>
              <a:rPr lang="en-GB" sz="1700"/>
              <a:t>[</a:t>
            </a:r>
            <a:r>
              <a:rPr lang="mr-IN" sz="1700"/>
              <a:t>…</a:t>
            </a:r>
            <a:r>
              <a:rPr lang="en-GB" sz="1700"/>
              <a:t>public value] is more pronounced if the benefits are likely to materialise for </a:t>
            </a:r>
            <a:r>
              <a:rPr lang="en-GB" sz="1700" i="1"/>
              <a:t>underprivileged </a:t>
            </a:r>
            <a:r>
              <a:rPr lang="en-GB" sz="1700"/>
              <a:t>groups than for privileged people, due to the overall lower baseline, and potential size of impact’ ]</a:t>
            </a:r>
            <a:endParaRPr/>
          </a:p>
          <a:p>
            <a:pPr marL="0" indent="0">
              <a:buNone/>
              <a:defRPr/>
            </a:pPr>
            <a:endParaRPr lang="en-GB" sz="1700"/>
          </a:p>
          <a:p>
            <a:pPr marL="0" indent="0">
              <a:buNone/>
              <a:defRPr/>
            </a:pPr>
            <a:endParaRPr lang="en-GB" sz="1700"/>
          </a:p>
          <a:p>
            <a:pPr marL="0" indent="0">
              <a:buNone/>
              <a:defRPr/>
            </a:pPr>
            <a:r>
              <a:rPr lang="en-GB" sz="1200"/>
              <a:t>[Prainsack &amp; Buyx. 2016. Thinking ethical and regulatory frameworks in medicine from the perspective of solidarity on both sides of the Atlantic. Theoretical Medicine and Bioethics 37(6): 489-501, 493.</a:t>
            </a:r>
            <a:endParaRPr/>
          </a:p>
          <a:p>
            <a:pPr marL="0" indent="0">
              <a:buNone/>
              <a:defRPr/>
            </a:pPr>
            <a:r>
              <a:rPr lang="en-GB" sz="1200"/>
              <a:t>See also Prainsack &amp; Buyx. 2017. </a:t>
            </a:r>
            <a:r>
              <a:rPr lang="en-GB" sz="1200" i="1"/>
              <a:t>Solidarity in Biomedicine and Beyond</a:t>
            </a:r>
            <a:r>
              <a:rPr lang="en-GB" sz="1200"/>
              <a:t>. CUP. p 97]</a:t>
            </a:r>
            <a:endParaRPr/>
          </a:p>
        </p:txBody>
      </p:sp>
      <p:pic>
        <p:nvPicPr>
          <p:cNvPr id="14" name="Picture 4" descr="Abstract blurred public library with bookshelve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3467" y="1043517"/>
            <a:ext cx="10905066" cy="4770965"/>
          </a:xfrm>
          <a:prstGeom prst="rect">
            <a:avLst/>
          </a:prstGeom>
        </p:spPr>
      </p:pic>
      <p:pic>
        <p:nvPicPr>
          <p:cNvPr id="2" name="Picture 1" descr="Text&#10;&#10;Description automatically generated with low confidence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664499" y="4426862"/>
            <a:ext cx="3230880" cy="19476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795131" y="390679"/>
            <a:ext cx="7549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[https://pluto.univie.ac.at]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64835" y="643467"/>
            <a:ext cx="10662330" cy="55710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1071154" y="5468984"/>
            <a:ext cx="5773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rPr>
              <a:t>Please contact: C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</a:rPr>
              <a:t>onnor.hogan@univie.ac.at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61803" y="350196"/>
            <a:ext cx="4646904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4000"/>
              <a:t>From data </a:t>
            </a:r>
            <a:r>
              <a:rPr lang="en-US" sz="4000" i="1"/>
              <a:t>types</a:t>
            </a:r>
            <a:r>
              <a:rPr lang="en-US" sz="4000"/>
              <a:t> to data </a:t>
            </a:r>
            <a:r>
              <a:rPr lang="en-US" sz="4000" i="1"/>
              <a:t>use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761802" y="2743200"/>
            <a:ext cx="4646905" cy="361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[Barbara Prainsack, Seliem El-Sayed, Nikolaus Forgó, Lukasz Szoszkiewicz, and Philipp Baumer. White Paper Data Solidarity (online)]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-22860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[Prainsack, B., El-Sayed, S., Forgó, N., Szoszkiewicz, Ł. and Baumer, P., 2022. Data solidarity: a blueprint for governing health futures. </a:t>
            </a: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The Lancet Digital Health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, </a:t>
            </a: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4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(11), pp.e773-e774.]</a:t>
            </a:r>
          </a:p>
          <a:p>
            <a:pPr marL="0" marR="0" lvl="0" indent="-22860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4" name="image1.png"/>
          <p:cNvPicPr>
            <a:picLocks noGrp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56" r="7893" b="3"/>
          <a:stretch/>
        </p:blipFill>
        <p:spPr bwMode="auto">
          <a:xfrm>
            <a:off x="6096000" y="1"/>
            <a:ext cx="6102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643467" y="1043517"/>
            <a:ext cx="10905066" cy="47709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5354955" y="552182"/>
            <a:ext cx="5998840" cy="334313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200"/>
              <a:t>Thank you for your attention!</a:t>
            </a:r>
            <a:endParaRPr/>
          </a:p>
        </p:txBody>
      </p:sp>
      <p:pic>
        <p:nvPicPr>
          <p:cNvPr id="22" name="Picture 21" descr="Many question marks on black backgroun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4992985" cy="6857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5B3AB-F16D-F762-9854-18967B4B0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9"/>
            <a:ext cx="12192000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02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ue rectangular object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0A5551A1-52A9-4008-A9E5-41C1DED1C7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15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sz="4000"/>
              <a:t>CoI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sz="2000" b="1"/>
              <a:t>Chair, European Group on Ethics in Science and New Technologies </a:t>
            </a:r>
            <a:r>
              <a:rPr sz="2000"/>
              <a:t>(</a:t>
            </a:r>
            <a:r>
              <a:rPr lang="en-GB" sz="2000" i="0" u="none" strike="noStrike">
                <a:latin typeface="Calibri"/>
              </a:rPr>
              <a:t>independent advisory body to the President of the European Commission and the College of Commissioners)</a:t>
            </a:r>
            <a:endParaRPr/>
          </a:p>
          <a:p>
            <a:pPr marL="0" indent="0">
              <a:buNone/>
              <a:defRPr/>
            </a:pPr>
            <a:endParaRPr lang="en-GB" sz="2000">
              <a:latin typeface="Calibri"/>
            </a:endParaRPr>
          </a:p>
          <a:p>
            <a:pPr marL="0" indent="0">
              <a:buNone/>
              <a:defRPr/>
            </a:pPr>
            <a:r>
              <a:rPr lang="en-GB" sz="2000" b="1">
                <a:latin typeface="Calibri"/>
              </a:rPr>
              <a:t>Member, Austrian National Bioethics Commission</a:t>
            </a:r>
            <a:endParaRPr sz="2000" b="1"/>
          </a:p>
        </p:txBody>
      </p:sp>
      <p:pic>
        <p:nvPicPr>
          <p:cNvPr id="5" name="Picture 4" descr="A room of colourful chair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6096000" y="1"/>
            <a:ext cx="6102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t>Learning outcomes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2391443" y="6016577"/>
            <a:ext cx="10227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[https://www.npr.org/2023/08/26/1195695051/driverless-cars-san-francisco-waymo-cruise]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4" name="Picture 3" descr="A car with a driver on the roof&#10;&#10;Description automatically generated with medium confidenc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91443" y="178640"/>
            <a:ext cx="7563718" cy="554373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 bwMode="auto">
          <a:xfrm>
            <a:off x="620485" y="472844"/>
            <a:ext cx="10515600" cy="1325563"/>
          </a:xfrm>
        </p:spPr>
        <p:txBody>
          <a:bodyPr/>
          <a:lstStyle/>
          <a:p>
            <a:pPr>
              <a:defRPr/>
            </a:pPr>
            <a:r>
              <a:t>1. What </a:t>
            </a:r>
            <a:r>
              <a:rPr>
                <a:solidFill>
                  <a:schemeClr val="bg1"/>
                </a:solidFill>
              </a:rPr>
              <a:t>is the problem?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7" name="Content Placeholder 6" descr="A person holding a person on their back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43467" y="1084412"/>
            <a:ext cx="10905066" cy="4689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715617" y="5910470"/>
            <a:ext cx="6347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[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https://www.pharmaccess.org/our-approach/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]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intelligence&#10;&#10;Description automatically generate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36814" y="37052"/>
            <a:ext cx="11136086" cy="66538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ircular chart&#10;&#10;Description automatically generated with medium confidenc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65910" y="0"/>
            <a:ext cx="11772090" cy="68070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165910" y="6488668"/>
            <a:ext cx="1102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[https://wilkins.law.harvard.edu/misc/PrincipledAI_FinalGraphic.jpg]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ext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03867" y="416680"/>
            <a:ext cx="9398000" cy="614645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932</Words>
  <Application>Microsoft Macintosh PowerPoint</Application>
  <PresentationFormat>Widescreen</PresentationFormat>
  <Paragraphs>90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Office Theme</vt:lpstr>
      <vt:lpstr>1_Office Theme</vt:lpstr>
      <vt:lpstr>PowerPoint Presentation</vt:lpstr>
      <vt:lpstr>Governing AI: What is data solidarity, and why do we need it?</vt:lpstr>
      <vt:lpstr>CoI</vt:lpstr>
      <vt:lpstr>Learning outcomes</vt:lpstr>
      <vt:lpstr>1. What is the problem?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Moving out of the paper age: Towards a different data ontology  </vt:lpstr>
      <vt:lpstr>No protection for secondary data subjects</vt:lpstr>
      <vt:lpstr>PowerPoint Presentation</vt:lpstr>
      <vt:lpstr>Three pillars of data solidarity</vt:lpstr>
      <vt:lpstr>When does data use have public value?</vt:lpstr>
      <vt:lpstr>PowerPoint Presentation</vt:lpstr>
      <vt:lpstr>PowerPoint Presentation</vt:lpstr>
      <vt:lpstr>From data types to data use</vt:lpstr>
      <vt:lpstr>PowerPoint Presentation</vt:lpstr>
      <vt:lpstr>Thank you for your attention!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 Ali</dc:creator>
  <cp:lastModifiedBy>Dom Ali</cp:lastModifiedBy>
  <cp:revision>9</cp:revision>
  <dcterms:created xsi:type="dcterms:W3CDTF">2024-02-15T15:38:57Z</dcterms:created>
  <dcterms:modified xsi:type="dcterms:W3CDTF">2024-04-02T15:51:55Z</dcterms:modified>
</cp:coreProperties>
</file>